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9F471B-2AFF-4051-9ECA-3D609A694A3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68CF363D-4D5F-4C8B-9B97-95401A10BF99}">
      <dgm:prSet phldrT="[Testo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it-IT" dirty="0"/>
            <a:t> Maggio</a:t>
          </a:r>
        </a:p>
      </dgm:t>
    </dgm:pt>
    <dgm:pt modelId="{696D33F5-0C71-4678-90DC-D2F6E171C1F5}" type="parTrans" cxnId="{ADF834C1-39FC-40FE-B473-AE539D9FD1B3}">
      <dgm:prSet/>
      <dgm:spPr/>
      <dgm:t>
        <a:bodyPr/>
        <a:lstStyle/>
        <a:p>
          <a:endParaRPr lang="it-IT"/>
        </a:p>
      </dgm:t>
    </dgm:pt>
    <dgm:pt modelId="{96D358A3-6EE8-46F4-B460-306E2BF9E2C0}" type="sibTrans" cxnId="{ADF834C1-39FC-40FE-B473-AE539D9FD1B3}">
      <dgm:prSet/>
      <dgm:spPr/>
      <dgm:t>
        <a:bodyPr/>
        <a:lstStyle/>
        <a:p>
          <a:endParaRPr lang="it-IT"/>
        </a:p>
      </dgm:t>
    </dgm:pt>
    <dgm:pt modelId="{65B088E1-E148-4149-B340-35E006E455C7}">
      <dgm:prSet phldrT="[Tes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it-IT" dirty="0"/>
            <a:t>Giugno</a:t>
          </a:r>
        </a:p>
      </dgm:t>
    </dgm:pt>
    <dgm:pt modelId="{D7231AA8-5C1C-41DC-AB2B-2D6E17C327D5}" type="parTrans" cxnId="{DBC84298-A1F5-4388-9DCF-F6423AAB4A0E}">
      <dgm:prSet/>
      <dgm:spPr/>
      <dgm:t>
        <a:bodyPr/>
        <a:lstStyle/>
        <a:p>
          <a:endParaRPr lang="it-IT"/>
        </a:p>
      </dgm:t>
    </dgm:pt>
    <dgm:pt modelId="{D0352B9B-0427-47F5-9E4C-8D07A5B892B3}" type="sibTrans" cxnId="{DBC84298-A1F5-4388-9DCF-F6423AAB4A0E}">
      <dgm:prSet/>
      <dgm:spPr/>
      <dgm:t>
        <a:bodyPr/>
        <a:lstStyle/>
        <a:p>
          <a:endParaRPr lang="it-IT"/>
        </a:p>
      </dgm:t>
    </dgm:pt>
    <dgm:pt modelId="{09D9F3FC-4997-4240-A450-73C812E8C369}">
      <dgm:prSet phldrT="[Testo]"/>
      <dgm:spPr>
        <a:solidFill>
          <a:schemeClr val="accent2"/>
        </a:solidFill>
      </dgm:spPr>
      <dgm:t>
        <a:bodyPr/>
        <a:lstStyle/>
        <a:p>
          <a:r>
            <a:rPr lang="it-IT" dirty="0"/>
            <a:t>Luglio</a:t>
          </a:r>
        </a:p>
      </dgm:t>
    </dgm:pt>
    <dgm:pt modelId="{9FA502B7-3B5C-43B9-9EA7-53B0F7D5031C}" type="parTrans" cxnId="{72ABB9C7-BAF0-436D-BF83-9DE07F4A0FD1}">
      <dgm:prSet/>
      <dgm:spPr/>
      <dgm:t>
        <a:bodyPr/>
        <a:lstStyle/>
        <a:p>
          <a:endParaRPr lang="it-IT"/>
        </a:p>
      </dgm:t>
    </dgm:pt>
    <dgm:pt modelId="{DBD05142-AB35-4BBC-A441-C48325233057}" type="sibTrans" cxnId="{72ABB9C7-BAF0-436D-BF83-9DE07F4A0FD1}">
      <dgm:prSet/>
      <dgm:spPr/>
      <dgm:t>
        <a:bodyPr/>
        <a:lstStyle/>
        <a:p>
          <a:endParaRPr lang="it-IT"/>
        </a:p>
      </dgm:t>
    </dgm:pt>
    <dgm:pt modelId="{84DE634B-ECE9-41BF-85E7-F8C81DF5DDEE}">
      <dgm:prSet phldrT="[Tes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it-IT" dirty="0"/>
            <a:t>Agosto</a:t>
          </a:r>
        </a:p>
      </dgm:t>
    </dgm:pt>
    <dgm:pt modelId="{0F276E18-90D0-43DC-B6CB-E17BD6407219}" type="parTrans" cxnId="{76B1B424-388C-4C1B-A8AD-8D08295C3B82}">
      <dgm:prSet/>
      <dgm:spPr/>
      <dgm:t>
        <a:bodyPr/>
        <a:lstStyle/>
        <a:p>
          <a:endParaRPr lang="it-IT"/>
        </a:p>
      </dgm:t>
    </dgm:pt>
    <dgm:pt modelId="{5BBC8110-FC07-4E93-AD3E-E9CBC84B0E03}" type="sibTrans" cxnId="{76B1B424-388C-4C1B-A8AD-8D08295C3B82}">
      <dgm:prSet/>
      <dgm:spPr/>
      <dgm:t>
        <a:bodyPr/>
        <a:lstStyle/>
        <a:p>
          <a:endParaRPr lang="it-IT"/>
        </a:p>
      </dgm:t>
    </dgm:pt>
    <dgm:pt modelId="{E8A6ED72-8A66-446C-B192-983E1B70C05F}">
      <dgm:prSet phldrT="[Testo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it-IT" dirty="0"/>
            <a:t>Settembre</a:t>
          </a:r>
        </a:p>
      </dgm:t>
    </dgm:pt>
    <dgm:pt modelId="{51255A90-E2A2-42F2-ACDE-9B06D6C64D3C}" type="parTrans" cxnId="{6E389BC0-AAF7-4534-A701-6D280B45861B}">
      <dgm:prSet/>
      <dgm:spPr/>
      <dgm:t>
        <a:bodyPr/>
        <a:lstStyle/>
        <a:p>
          <a:endParaRPr lang="it-IT"/>
        </a:p>
      </dgm:t>
    </dgm:pt>
    <dgm:pt modelId="{D8769442-7F60-47B8-A675-804FAF6C1669}" type="sibTrans" cxnId="{6E389BC0-AAF7-4534-A701-6D280B45861B}">
      <dgm:prSet/>
      <dgm:spPr/>
      <dgm:t>
        <a:bodyPr/>
        <a:lstStyle/>
        <a:p>
          <a:endParaRPr lang="it-IT"/>
        </a:p>
      </dgm:t>
    </dgm:pt>
    <dgm:pt modelId="{90D8A25F-1011-4808-A9BA-852C9875CA20}">
      <dgm:prSet phldrT="[Testo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it-IT" dirty="0"/>
            <a:t>Ottobre</a:t>
          </a:r>
        </a:p>
      </dgm:t>
    </dgm:pt>
    <dgm:pt modelId="{B4EC3C63-47D9-4D5C-B9AA-6117AB2F0F77}" type="parTrans" cxnId="{9DF7C297-1F77-435E-A570-0562F25F8FA4}">
      <dgm:prSet/>
      <dgm:spPr/>
      <dgm:t>
        <a:bodyPr/>
        <a:lstStyle/>
        <a:p>
          <a:endParaRPr lang="it-IT"/>
        </a:p>
      </dgm:t>
    </dgm:pt>
    <dgm:pt modelId="{35895552-93BD-42CE-85BA-24B6068FB7E6}" type="sibTrans" cxnId="{9DF7C297-1F77-435E-A570-0562F25F8FA4}">
      <dgm:prSet/>
      <dgm:spPr/>
      <dgm:t>
        <a:bodyPr/>
        <a:lstStyle/>
        <a:p>
          <a:endParaRPr lang="it-IT"/>
        </a:p>
      </dgm:t>
    </dgm:pt>
    <dgm:pt modelId="{4343B684-57B1-4C7B-831A-748FE8262E6F}" type="pres">
      <dgm:prSet presAssocID="{679F471B-2AFF-4051-9ECA-3D609A694A3F}" presName="Name0" presStyleCnt="0">
        <dgm:presLayoutVars>
          <dgm:dir/>
          <dgm:animLvl val="lvl"/>
          <dgm:resizeHandles val="exact"/>
        </dgm:presLayoutVars>
      </dgm:prSet>
      <dgm:spPr/>
    </dgm:pt>
    <dgm:pt modelId="{1DE6965A-4E79-4B83-ACE8-AF5926C2831D}" type="pres">
      <dgm:prSet presAssocID="{68CF363D-4D5F-4C8B-9B97-95401A10BF9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3B7D345-76D9-481A-8E3D-89E11A0B4FE4}" type="pres">
      <dgm:prSet presAssocID="{96D358A3-6EE8-46F4-B460-306E2BF9E2C0}" presName="parTxOnlySpace" presStyleCnt="0"/>
      <dgm:spPr/>
    </dgm:pt>
    <dgm:pt modelId="{04CAD637-AB02-4F63-84C4-CE7DABB13822}" type="pres">
      <dgm:prSet presAssocID="{65B088E1-E148-4149-B340-35E006E455C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4BF318D-2166-47CC-BA92-BC24BCE6183B}" type="pres">
      <dgm:prSet presAssocID="{D0352B9B-0427-47F5-9E4C-8D07A5B892B3}" presName="parTxOnlySpace" presStyleCnt="0"/>
      <dgm:spPr/>
    </dgm:pt>
    <dgm:pt modelId="{870BA9F4-9205-49AE-9978-2FC7E718E552}" type="pres">
      <dgm:prSet presAssocID="{09D9F3FC-4997-4240-A450-73C812E8C36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EF38900-8CBB-48DF-BF06-EB4CA78E753E}" type="pres">
      <dgm:prSet presAssocID="{DBD05142-AB35-4BBC-A441-C48325233057}" presName="parTxOnlySpace" presStyleCnt="0"/>
      <dgm:spPr/>
    </dgm:pt>
    <dgm:pt modelId="{1724EDE8-1825-4653-9856-0E2B61533F17}" type="pres">
      <dgm:prSet presAssocID="{84DE634B-ECE9-41BF-85E7-F8C81DF5DDE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0D1F731-8CD1-4042-9938-A582AC70C1A3}" type="pres">
      <dgm:prSet presAssocID="{5BBC8110-FC07-4E93-AD3E-E9CBC84B0E03}" presName="parTxOnlySpace" presStyleCnt="0"/>
      <dgm:spPr/>
    </dgm:pt>
    <dgm:pt modelId="{A99387A7-C86B-4EEE-9B53-B4E634F6D53E}" type="pres">
      <dgm:prSet presAssocID="{E8A6ED72-8A66-446C-B192-983E1B70C05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C0B1ECC-0B51-46C7-A8F8-4999F32D9601}" type="pres">
      <dgm:prSet presAssocID="{D8769442-7F60-47B8-A675-804FAF6C1669}" presName="parTxOnlySpace" presStyleCnt="0"/>
      <dgm:spPr/>
    </dgm:pt>
    <dgm:pt modelId="{79B35CE1-7E94-48AA-B171-EE79754D9F85}" type="pres">
      <dgm:prSet presAssocID="{90D8A25F-1011-4808-A9BA-852C9875CA2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B965A0F-D581-4D43-934B-E4B41E3D7F72}" type="presOf" srcId="{65B088E1-E148-4149-B340-35E006E455C7}" destId="{04CAD637-AB02-4F63-84C4-CE7DABB13822}" srcOrd="0" destOrd="0" presId="urn:microsoft.com/office/officeart/2005/8/layout/chevron1"/>
    <dgm:cxn modelId="{76B1B424-388C-4C1B-A8AD-8D08295C3B82}" srcId="{679F471B-2AFF-4051-9ECA-3D609A694A3F}" destId="{84DE634B-ECE9-41BF-85E7-F8C81DF5DDEE}" srcOrd="3" destOrd="0" parTransId="{0F276E18-90D0-43DC-B6CB-E17BD6407219}" sibTransId="{5BBC8110-FC07-4E93-AD3E-E9CBC84B0E03}"/>
    <dgm:cxn modelId="{E4D87A50-A433-4872-B763-26CF4B0E3E36}" type="presOf" srcId="{84DE634B-ECE9-41BF-85E7-F8C81DF5DDEE}" destId="{1724EDE8-1825-4653-9856-0E2B61533F17}" srcOrd="0" destOrd="0" presId="urn:microsoft.com/office/officeart/2005/8/layout/chevron1"/>
    <dgm:cxn modelId="{3B668587-5EBC-43A4-B97E-EB8B10EABEF9}" type="presOf" srcId="{09D9F3FC-4997-4240-A450-73C812E8C369}" destId="{870BA9F4-9205-49AE-9978-2FC7E718E552}" srcOrd="0" destOrd="0" presId="urn:microsoft.com/office/officeart/2005/8/layout/chevron1"/>
    <dgm:cxn modelId="{9DF7C297-1F77-435E-A570-0562F25F8FA4}" srcId="{679F471B-2AFF-4051-9ECA-3D609A694A3F}" destId="{90D8A25F-1011-4808-A9BA-852C9875CA20}" srcOrd="5" destOrd="0" parTransId="{B4EC3C63-47D9-4D5C-B9AA-6117AB2F0F77}" sibTransId="{35895552-93BD-42CE-85BA-24B6068FB7E6}"/>
    <dgm:cxn modelId="{66153F98-9588-4175-9665-FF0719995E3E}" type="presOf" srcId="{679F471B-2AFF-4051-9ECA-3D609A694A3F}" destId="{4343B684-57B1-4C7B-831A-748FE8262E6F}" srcOrd="0" destOrd="0" presId="urn:microsoft.com/office/officeart/2005/8/layout/chevron1"/>
    <dgm:cxn modelId="{DBC84298-A1F5-4388-9DCF-F6423AAB4A0E}" srcId="{679F471B-2AFF-4051-9ECA-3D609A694A3F}" destId="{65B088E1-E148-4149-B340-35E006E455C7}" srcOrd="1" destOrd="0" parTransId="{D7231AA8-5C1C-41DC-AB2B-2D6E17C327D5}" sibTransId="{D0352B9B-0427-47F5-9E4C-8D07A5B892B3}"/>
    <dgm:cxn modelId="{443C2A9B-B2A9-46E2-B016-8F236ABD773E}" type="presOf" srcId="{E8A6ED72-8A66-446C-B192-983E1B70C05F}" destId="{A99387A7-C86B-4EEE-9B53-B4E634F6D53E}" srcOrd="0" destOrd="0" presId="urn:microsoft.com/office/officeart/2005/8/layout/chevron1"/>
    <dgm:cxn modelId="{0E05AAA9-D6A2-46F2-B702-05C544EF82CF}" type="presOf" srcId="{68CF363D-4D5F-4C8B-9B97-95401A10BF99}" destId="{1DE6965A-4E79-4B83-ACE8-AF5926C2831D}" srcOrd="0" destOrd="0" presId="urn:microsoft.com/office/officeart/2005/8/layout/chevron1"/>
    <dgm:cxn modelId="{6E389BC0-AAF7-4534-A701-6D280B45861B}" srcId="{679F471B-2AFF-4051-9ECA-3D609A694A3F}" destId="{E8A6ED72-8A66-446C-B192-983E1B70C05F}" srcOrd="4" destOrd="0" parTransId="{51255A90-E2A2-42F2-ACDE-9B06D6C64D3C}" sibTransId="{D8769442-7F60-47B8-A675-804FAF6C1669}"/>
    <dgm:cxn modelId="{ADF834C1-39FC-40FE-B473-AE539D9FD1B3}" srcId="{679F471B-2AFF-4051-9ECA-3D609A694A3F}" destId="{68CF363D-4D5F-4C8B-9B97-95401A10BF99}" srcOrd="0" destOrd="0" parTransId="{696D33F5-0C71-4678-90DC-D2F6E171C1F5}" sibTransId="{96D358A3-6EE8-46F4-B460-306E2BF9E2C0}"/>
    <dgm:cxn modelId="{72ABB9C7-BAF0-436D-BF83-9DE07F4A0FD1}" srcId="{679F471B-2AFF-4051-9ECA-3D609A694A3F}" destId="{09D9F3FC-4997-4240-A450-73C812E8C369}" srcOrd="2" destOrd="0" parTransId="{9FA502B7-3B5C-43B9-9EA7-53B0F7D5031C}" sibTransId="{DBD05142-AB35-4BBC-A441-C48325233057}"/>
    <dgm:cxn modelId="{B8ED06CD-7591-4D08-A3C8-F11F4DBCF0D1}" type="presOf" srcId="{90D8A25F-1011-4808-A9BA-852C9875CA20}" destId="{79B35CE1-7E94-48AA-B171-EE79754D9F85}" srcOrd="0" destOrd="0" presId="urn:microsoft.com/office/officeart/2005/8/layout/chevron1"/>
    <dgm:cxn modelId="{C271936A-F95B-47B1-A772-D10A556F3C56}" type="presParOf" srcId="{4343B684-57B1-4C7B-831A-748FE8262E6F}" destId="{1DE6965A-4E79-4B83-ACE8-AF5926C2831D}" srcOrd="0" destOrd="0" presId="urn:microsoft.com/office/officeart/2005/8/layout/chevron1"/>
    <dgm:cxn modelId="{78031867-8217-4585-B66C-9342E26262A1}" type="presParOf" srcId="{4343B684-57B1-4C7B-831A-748FE8262E6F}" destId="{33B7D345-76D9-481A-8E3D-89E11A0B4FE4}" srcOrd="1" destOrd="0" presId="urn:microsoft.com/office/officeart/2005/8/layout/chevron1"/>
    <dgm:cxn modelId="{454178FA-2F6D-469D-B44B-8789B685F16F}" type="presParOf" srcId="{4343B684-57B1-4C7B-831A-748FE8262E6F}" destId="{04CAD637-AB02-4F63-84C4-CE7DABB13822}" srcOrd="2" destOrd="0" presId="urn:microsoft.com/office/officeart/2005/8/layout/chevron1"/>
    <dgm:cxn modelId="{4914D482-6EC4-4355-9BBC-079A759C0B03}" type="presParOf" srcId="{4343B684-57B1-4C7B-831A-748FE8262E6F}" destId="{F4BF318D-2166-47CC-BA92-BC24BCE6183B}" srcOrd="3" destOrd="0" presId="urn:microsoft.com/office/officeart/2005/8/layout/chevron1"/>
    <dgm:cxn modelId="{9D27AA68-9EF2-4C62-8AE6-B09938FD8172}" type="presParOf" srcId="{4343B684-57B1-4C7B-831A-748FE8262E6F}" destId="{870BA9F4-9205-49AE-9978-2FC7E718E552}" srcOrd="4" destOrd="0" presId="urn:microsoft.com/office/officeart/2005/8/layout/chevron1"/>
    <dgm:cxn modelId="{F4AAD8EA-3E43-47F4-A6F0-13EB948EFE49}" type="presParOf" srcId="{4343B684-57B1-4C7B-831A-748FE8262E6F}" destId="{BEF38900-8CBB-48DF-BF06-EB4CA78E753E}" srcOrd="5" destOrd="0" presId="urn:microsoft.com/office/officeart/2005/8/layout/chevron1"/>
    <dgm:cxn modelId="{BB98EC26-28AD-42BB-9D6E-15E0CB70F3DB}" type="presParOf" srcId="{4343B684-57B1-4C7B-831A-748FE8262E6F}" destId="{1724EDE8-1825-4653-9856-0E2B61533F17}" srcOrd="6" destOrd="0" presId="urn:microsoft.com/office/officeart/2005/8/layout/chevron1"/>
    <dgm:cxn modelId="{54C570D1-5CCE-4FD5-95EE-CA0404E417DA}" type="presParOf" srcId="{4343B684-57B1-4C7B-831A-748FE8262E6F}" destId="{A0D1F731-8CD1-4042-9938-A582AC70C1A3}" srcOrd="7" destOrd="0" presId="urn:microsoft.com/office/officeart/2005/8/layout/chevron1"/>
    <dgm:cxn modelId="{800713F5-D3E9-4DC2-B048-8F5E97B3946C}" type="presParOf" srcId="{4343B684-57B1-4C7B-831A-748FE8262E6F}" destId="{A99387A7-C86B-4EEE-9B53-B4E634F6D53E}" srcOrd="8" destOrd="0" presId="urn:microsoft.com/office/officeart/2005/8/layout/chevron1"/>
    <dgm:cxn modelId="{9C5C7029-96EE-435A-9F78-DFBD89676EBF}" type="presParOf" srcId="{4343B684-57B1-4C7B-831A-748FE8262E6F}" destId="{7C0B1ECC-0B51-46C7-A8F8-4999F32D9601}" srcOrd="9" destOrd="0" presId="urn:microsoft.com/office/officeart/2005/8/layout/chevron1"/>
    <dgm:cxn modelId="{209A2EF8-434B-46E8-8642-79831E89C438}" type="presParOf" srcId="{4343B684-57B1-4C7B-831A-748FE8262E6F}" destId="{79B35CE1-7E94-48AA-B171-EE79754D9F85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6965A-4E79-4B83-ACE8-AF5926C2831D}">
      <dsp:nvSpPr>
        <dsp:cNvPr id="0" name=""/>
        <dsp:cNvSpPr/>
      </dsp:nvSpPr>
      <dsp:spPr>
        <a:xfrm>
          <a:off x="3847" y="460644"/>
          <a:ext cx="1431430" cy="572572"/>
        </a:xfrm>
        <a:prstGeom prst="chevron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 Maggio</a:t>
          </a:r>
        </a:p>
      </dsp:txBody>
      <dsp:txXfrm>
        <a:off x="290133" y="460644"/>
        <a:ext cx="858858" cy="572572"/>
      </dsp:txXfrm>
    </dsp:sp>
    <dsp:sp modelId="{04CAD637-AB02-4F63-84C4-CE7DABB13822}">
      <dsp:nvSpPr>
        <dsp:cNvPr id="0" name=""/>
        <dsp:cNvSpPr/>
      </dsp:nvSpPr>
      <dsp:spPr>
        <a:xfrm>
          <a:off x="1292134" y="460644"/>
          <a:ext cx="1431430" cy="572572"/>
        </a:xfrm>
        <a:prstGeom prst="chevron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Giugno</a:t>
          </a:r>
        </a:p>
      </dsp:txBody>
      <dsp:txXfrm>
        <a:off x="1578420" y="460644"/>
        <a:ext cx="858858" cy="572572"/>
      </dsp:txXfrm>
    </dsp:sp>
    <dsp:sp modelId="{870BA9F4-9205-49AE-9978-2FC7E718E552}">
      <dsp:nvSpPr>
        <dsp:cNvPr id="0" name=""/>
        <dsp:cNvSpPr/>
      </dsp:nvSpPr>
      <dsp:spPr>
        <a:xfrm>
          <a:off x="2580421" y="460644"/>
          <a:ext cx="1431430" cy="572572"/>
        </a:xfrm>
        <a:prstGeom prst="chevron">
          <a:avLst/>
        </a:prstGeom>
        <a:solidFill>
          <a:schemeClr val="accent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Luglio</a:t>
          </a:r>
        </a:p>
      </dsp:txBody>
      <dsp:txXfrm>
        <a:off x="2866707" y="460644"/>
        <a:ext cx="858858" cy="572572"/>
      </dsp:txXfrm>
    </dsp:sp>
    <dsp:sp modelId="{1724EDE8-1825-4653-9856-0E2B61533F17}">
      <dsp:nvSpPr>
        <dsp:cNvPr id="0" name=""/>
        <dsp:cNvSpPr/>
      </dsp:nvSpPr>
      <dsp:spPr>
        <a:xfrm>
          <a:off x="3868708" y="460644"/>
          <a:ext cx="1431430" cy="572572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Agosto</a:t>
          </a:r>
        </a:p>
      </dsp:txBody>
      <dsp:txXfrm>
        <a:off x="4154994" y="460644"/>
        <a:ext cx="858858" cy="572572"/>
      </dsp:txXfrm>
    </dsp:sp>
    <dsp:sp modelId="{A99387A7-C86B-4EEE-9B53-B4E634F6D53E}">
      <dsp:nvSpPr>
        <dsp:cNvPr id="0" name=""/>
        <dsp:cNvSpPr/>
      </dsp:nvSpPr>
      <dsp:spPr>
        <a:xfrm>
          <a:off x="5156996" y="460644"/>
          <a:ext cx="1431430" cy="572572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Settembre</a:t>
          </a:r>
        </a:p>
      </dsp:txBody>
      <dsp:txXfrm>
        <a:off x="5443282" y="460644"/>
        <a:ext cx="858858" cy="572572"/>
      </dsp:txXfrm>
    </dsp:sp>
    <dsp:sp modelId="{79B35CE1-7E94-48AA-B171-EE79754D9F85}">
      <dsp:nvSpPr>
        <dsp:cNvPr id="0" name=""/>
        <dsp:cNvSpPr/>
      </dsp:nvSpPr>
      <dsp:spPr>
        <a:xfrm>
          <a:off x="6445283" y="460644"/>
          <a:ext cx="1431430" cy="572572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Ottobre</a:t>
          </a:r>
        </a:p>
      </dsp:txBody>
      <dsp:txXfrm>
        <a:off x="6731569" y="460644"/>
        <a:ext cx="858858" cy="572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352" y="-29414"/>
            <a:ext cx="5540545" cy="460072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0898" y="-29414"/>
            <a:ext cx="4171102" cy="460072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29414"/>
            <a:ext cx="3766466" cy="46007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81" y="0"/>
            <a:ext cx="121576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2" y="0"/>
            <a:ext cx="121724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8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08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5" r:id="rId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#Emozioni Strategia Media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Giovani Leoni 2017</a:t>
            </a:r>
          </a:p>
          <a:p>
            <a:r>
              <a:rPr lang="it-IT" sz="1600" dirty="0"/>
              <a:t>Categoria Media Planner</a:t>
            </a:r>
          </a:p>
          <a:p>
            <a:r>
              <a:rPr lang="it-IT" sz="1600" dirty="0"/>
              <a:t>Debora Miletti – Simone Sommariva</a:t>
            </a:r>
          </a:p>
        </p:txBody>
      </p:sp>
    </p:spTree>
    <p:extLst>
      <p:ext uri="{BB962C8B-B14F-4D97-AF65-F5344CB8AC3E}">
        <p14:creationId xmlns:p14="http://schemas.microsoft.com/office/powerpoint/2010/main" val="3983370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CONVERT – </a:t>
            </a:r>
            <a:r>
              <a:rPr lang="it-IT" dirty="0" err="1"/>
              <a:t>Programmatic</a:t>
            </a:r>
            <a:r>
              <a:rPr lang="it-IT" dirty="0"/>
              <a:t> e </a:t>
            </a:r>
            <a:r>
              <a:rPr lang="it-IT" dirty="0" err="1"/>
              <a:t>Search</a:t>
            </a:r>
            <a:endParaRPr lang="it-IT" dirty="0"/>
          </a:p>
        </p:txBody>
      </p:sp>
      <p:sp>
        <p:nvSpPr>
          <p:cNvPr id="9" name="Rettangolo con angoli arrotondati 8"/>
          <p:cNvSpPr/>
          <p:nvPr/>
        </p:nvSpPr>
        <p:spPr>
          <a:xfrm>
            <a:off x="6315103" y="1698171"/>
            <a:ext cx="5200152" cy="4963886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/>
              <a:t>La campagna </a:t>
            </a:r>
            <a:r>
              <a:rPr lang="it-IT" sz="1600" b="1" dirty="0" err="1"/>
              <a:t>Search</a:t>
            </a:r>
            <a:r>
              <a:rPr lang="it-IT" sz="1400" dirty="0"/>
              <a:t> sarà attiva come il </a:t>
            </a:r>
            <a:r>
              <a:rPr lang="it-IT" sz="1400" dirty="0" err="1"/>
              <a:t>programmatic</a:t>
            </a:r>
            <a:r>
              <a:rPr lang="it-IT" sz="1400" dirty="0"/>
              <a:t> in Always-on.</a:t>
            </a:r>
          </a:p>
          <a:p>
            <a:r>
              <a:rPr lang="it-IT" sz="1400" dirty="0"/>
              <a:t>Essere presenti nelle prime posizioni di ricerca, quando è l’utente a cercare proattivamente un servizio, rappresenta una maggior probabilità di conversione.</a:t>
            </a:r>
          </a:p>
          <a:p>
            <a:r>
              <a:rPr lang="it-IT" sz="1400" dirty="0"/>
              <a:t>Gli annunci saranno personalizzati in base alla zona geografica dell’utente fornendo anche indicazioni sul punto vendita di riferimento (</a:t>
            </a:r>
            <a:r>
              <a:rPr lang="it-IT" sz="1600" b="1" dirty="0"/>
              <a:t>Estensioni di indirizzo o di chiamata </a:t>
            </a:r>
            <a:r>
              <a:rPr lang="it-IT" sz="1400" dirty="0"/>
              <a:t>per il mobile).</a:t>
            </a:r>
          </a:p>
          <a:p>
            <a:r>
              <a:rPr lang="it-IT" sz="1400" dirty="0"/>
              <a:t>La lista keyword verrà segmentata in base alla tipologia e verranno offerti annunci rilevanti e personalizzati in risposta alla tematica ricercata dall’utente.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10" name="Rettangolo con angoli arrotondati 9"/>
          <p:cNvSpPr/>
          <p:nvPr/>
        </p:nvSpPr>
        <p:spPr>
          <a:xfrm>
            <a:off x="597232" y="1698171"/>
            <a:ext cx="5200152" cy="4963886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Per tutto il periodo di campagna sarà attiva un’attività di </a:t>
            </a:r>
            <a:r>
              <a:rPr lang="it-IT" sz="1600" b="1" dirty="0"/>
              <a:t>Always-on in </a:t>
            </a:r>
            <a:r>
              <a:rPr lang="it-IT" sz="1600" b="1" dirty="0" err="1"/>
              <a:t>programmatic</a:t>
            </a:r>
            <a:r>
              <a:rPr lang="it-IT" sz="1400" dirty="0"/>
              <a:t>.</a:t>
            </a:r>
          </a:p>
          <a:p>
            <a:r>
              <a:rPr lang="it-IT" sz="1400" dirty="0"/>
              <a:t>L’obiettivo sarà raggiungere un’audience qualitativa e portare traffico al sito di #emozioni.</a:t>
            </a:r>
          </a:p>
          <a:p>
            <a:r>
              <a:rPr lang="it-IT" sz="1400" dirty="0"/>
              <a:t>L’erogazione della campagna sarà limitata a Puglia, Lazio e Campania.</a:t>
            </a:r>
          </a:p>
          <a:p>
            <a:r>
              <a:rPr lang="it-IT" sz="1400" dirty="0"/>
              <a:t>Le strategie intraprese saranno:</a:t>
            </a:r>
          </a:p>
          <a:p>
            <a:pPr marL="285750" indent="-285750">
              <a:buFontTx/>
              <a:buChar char="-"/>
            </a:pPr>
            <a:r>
              <a:rPr lang="it-IT" sz="1600" b="1" dirty="0" err="1"/>
              <a:t>Contextual</a:t>
            </a:r>
            <a:r>
              <a:rPr lang="it-IT" sz="1600" b="1" dirty="0"/>
              <a:t> </a:t>
            </a:r>
            <a:r>
              <a:rPr lang="it-IT" sz="1600" b="1" dirty="0" err="1"/>
              <a:t>targeting</a:t>
            </a:r>
            <a:r>
              <a:rPr lang="it-IT" sz="1400" dirty="0"/>
              <a:t> su siti in cui si parla di tematiche coerenti con i servizi offerti, attraverso l’utilizzo di lista </a:t>
            </a:r>
            <a:r>
              <a:rPr lang="it-IT" sz="1400" dirty="0" err="1"/>
              <a:t>keywords</a:t>
            </a:r>
            <a:r>
              <a:rPr lang="it-IT" sz="1400" dirty="0"/>
              <a:t> (Matrimoni, Battesimi, Comunioni, etc.)</a:t>
            </a:r>
          </a:p>
          <a:p>
            <a:pPr marL="285750" indent="-285750">
              <a:buFontTx/>
              <a:buChar char="-"/>
            </a:pPr>
            <a:r>
              <a:rPr lang="it-IT" sz="1600" b="1" dirty="0"/>
              <a:t>Utilizzo di 3rd party data </a:t>
            </a:r>
            <a:r>
              <a:rPr lang="it-IT" sz="1400" dirty="0"/>
              <a:t>per identificare utenti interessati all’ambito delle cerimonie e alla ricerca di informazioni</a:t>
            </a:r>
          </a:p>
          <a:p>
            <a:pPr marL="285750" indent="-285750">
              <a:buFontTx/>
              <a:buChar char="-"/>
            </a:pPr>
            <a:r>
              <a:rPr lang="it-IT" sz="1600" b="1" dirty="0"/>
              <a:t>Look-a-</a:t>
            </a:r>
            <a:r>
              <a:rPr lang="it-IT" sz="1600" b="1" dirty="0" err="1"/>
              <a:t>like</a:t>
            </a:r>
            <a:r>
              <a:rPr lang="it-IT" sz="1600" b="1" dirty="0"/>
              <a:t> </a:t>
            </a:r>
            <a:r>
              <a:rPr lang="it-IT" sz="1600" b="1" dirty="0" err="1"/>
              <a:t>targeting</a:t>
            </a:r>
            <a:r>
              <a:rPr lang="it-IT" sz="1400" dirty="0"/>
              <a:t> per colpire utenti simili a quelli che visitano il sito </a:t>
            </a:r>
          </a:p>
          <a:p>
            <a:pPr marL="285750" indent="-285750">
              <a:buFontTx/>
              <a:buChar char="-"/>
            </a:pPr>
            <a:r>
              <a:rPr lang="it-IT" sz="1600" b="1" dirty="0" err="1"/>
              <a:t>Retargeting</a:t>
            </a:r>
            <a:r>
              <a:rPr lang="it-IT" sz="1400" dirty="0"/>
              <a:t> degli utenti che hanno visitato il sito internet con call to </a:t>
            </a:r>
            <a:r>
              <a:rPr lang="it-IT" sz="1400" dirty="0" err="1"/>
              <a:t>action</a:t>
            </a:r>
            <a:r>
              <a:rPr lang="it-IT" sz="1400" dirty="0"/>
              <a:t> mirata alla richiesta preventivo/contatto</a:t>
            </a:r>
          </a:p>
          <a:p>
            <a:pPr marL="285750" indent="-285750">
              <a:buFontTx/>
              <a:buChar char="-"/>
            </a:pPr>
            <a:endParaRPr lang="it-IT" sz="1400" dirty="0"/>
          </a:p>
          <a:p>
            <a:pPr marL="285750" indent="-285750">
              <a:buFontTx/>
              <a:buChar char="-"/>
            </a:pPr>
            <a:endParaRPr lang="it-IT" sz="1400" dirty="0"/>
          </a:p>
          <a:p>
            <a:pPr marL="285750" indent="-285750">
              <a:buFontTx/>
              <a:buChar char="-"/>
            </a:pPr>
            <a:endParaRPr lang="it-IT" sz="1400" dirty="0"/>
          </a:p>
          <a:p>
            <a:pPr marL="285750" indent="-285750">
              <a:buFontTx/>
              <a:buChar char="-"/>
            </a:pPr>
            <a:endParaRPr lang="it-IT" sz="1400" dirty="0"/>
          </a:p>
          <a:p>
            <a:pPr marL="285750" indent="-285750">
              <a:buFontTx/>
              <a:buChar char="-"/>
            </a:pPr>
            <a:endParaRPr lang="it-IT" sz="1400" dirty="0"/>
          </a:p>
          <a:p>
            <a:pPr marL="285750" indent="-285750">
              <a:buFontTx/>
              <a:buChar char="-"/>
            </a:pPr>
            <a:endParaRPr lang="it-IT" sz="14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144" y="5859369"/>
            <a:ext cx="3883489" cy="707197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530" y="4740682"/>
            <a:ext cx="1883827" cy="1627773"/>
          </a:xfrm>
          <a:prstGeom prst="rect">
            <a:avLst/>
          </a:prstGeom>
        </p:spPr>
      </p:pic>
      <p:sp>
        <p:nvSpPr>
          <p:cNvPr id="18" name="Freccia a destra 17"/>
          <p:cNvSpPr/>
          <p:nvPr/>
        </p:nvSpPr>
        <p:spPr>
          <a:xfrm>
            <a:off x="8915179" y="6206107"/>
            <a:ext cx="341908" cy="11131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9257087" y="6130961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Estensione di chiamata</a:t>
            </a:r>
          </a:p>
        </p:txBody>
      </p:sp>
      <p:sp>
        <p:nvSpPr>
          <p:cNvPr id="20" name="Freccia a destra 19"/>
          <p:cNvSpPr/>
          <p:nvPr/>
        </p:nvSpPr>
        <p:spPr>
          <a:xfrm>
            <a:off x="8188819" y="6017711"/>
            <a:ext cx="865903" cy="11325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9155439" y="5886906"/>
            <a:ext cx="2359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Copy annuncio in base alle </a:t>
            </a:r>
            <a:r>
              <a:rPr lang="it-IT" sz="1100" dirty="0" err="1"/>
              <a:t>keywords</a:t>
            </a:r>
            <a:endParaRPr lang="it-IT" sz="1100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8977903" y="5052355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Esempio di Annuncio SEM</a:t>
            </a:r>
          </a:p>
        </p:txBody>
      </p:sp>
    </p:spTree>
    <p:extLst>
      <p:ext uri="{BB962C8B-B14F-4D97-AF65-F5344CB8AC3E}">
        <p14:creationId xmlns:p14="http://schemas.microsoft.com/office/powerpoint/2010/main" val="98614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Flowchart</a:t>
            </a:r>
            <a:endParaRPr lang="it-IT" dirty="0"/>
          </a:p>
        </p:txBody>
      </p:sp>
      <p:graphicFrame>
        <p:nvGraphicFramePr>
          <p:cNvPr id="6" name="Diagramma 5"/>
          <p:cNvGraphicFramePr/>
          <p:nvPr>
            <p:extLst/>
          </p:nvPr>
        </p:nvGraphicFramePr>
        <p:xfrm>
          <a:off x="1632555" y="1485538"/>
          <a:ext cx="7880561" cy="149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nettore diritto 2"/>
          <p:cNvCxnSpPr>
            <a:cxnSpLocks/>
          </p:cNvCxnSpPr>
          <p:nvPr/>
        </p:nvCxnSpPr>
        <p:spPr>
          <a:xfrm>
            <a:off x="2208850" y="2798224"/>
            <a:ext cx="215568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632555" y="2828812"/>
            <a:ext cx="11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Evento OOH</a:t>
            </a:r>
          </a:p>
        </p:txBody>
      </p:sp>
      <p:sp>
        <p:nvSpPr>
          <p:cNvPr id="10" name="Rettangolo con angoli arrotondati 9"/>
          <p:cNvSpPr/>
          <p:nvPr/>
        </p:nvSpPr>
        <p:spPr>
          <a:xfrm>
            <a:off x="9765891" y="2024883"/>
            <a:ext cx="960426" cy="412376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Budget </a:t>
            </a:r>
          </a:p>
        </p:txBody>
      </p:sp>
      <p:sp>
        <p:nvSpPr>
          <p:cNvPr id="11" name="Rettangolo con angoli arrotondati 10"/>
          <p:cNvSpPr/>
          <p:nvPr/>
        </p:nvSpPr>
        <p:spPr>
          <a:xfrm>
            <a:off x="10978508" y="2026281"/>
            <a:ext cx="992582" cy="412376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 err="1"/>
              <a:t>KPIs</a:t>
            </a:r>
            <a:r>
              <a:rPr lang="it-IT" sz="1400" b="1" dirty="0"/>
              <a:t> </a:t>
            </a:r>
          </a:p>
        </p:txBody>
      </p:sp>
      <p:sp>
        <p:nvSpPr>
          <p:cNvPr id="12" name="Rettangolo con angoli arrotondati 11"/>
          <p:cNvSpPr/>
          <p:nvPr/>
        </p:nvSpPr>
        <p:spPr>
          <a:xfrm>
            <a:off x="275415" y="2752158"/>
            <a:ext cx="989519" cy="367073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IMPACT </a:t>
            </a:r>
          </a:p>
        </p:txBody>
      </p:sp>
      <p:sp>
        <p:nvSpPr>
          <p:cNvPr id="13" name="Rettangolo con angoli arrotondati 12"/>
          <p:cNvSpPr/>
          <p:nvPr/>
        </p:nvSpPr>
        <p:spPr>
          <a:xfrm>
            <a:off x="276813" y="3443688"/>
            <a:ext cx="989519" cy="1339923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SPREAD </a:t>
            </a:r>
          </a:p>
        </p:txBody>
      </p:sp>
      <p:sp>
        <p:nvSpPr>
          <p:cNvPr id="14" name="Rettangolo con angoli arrotondati 13"/>
          <p:cNvSpPr/>
          <p:nvPr/>
        </p:nvSpPr>
        <p:spPr>
          <a:xfrm>
            <a:off x="261433" y="5215728"/>
            <a:ext cx="989519" cy="412376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ENGAGE </a:t>
            </a:r>
          </a:p>
        </p:txBody>
      </p:sp>
      <p:sp>
        <p:nvSpPr>
          <p:cNvPr id="15" name="Rettangolo con angoli arrotondati 14"/>
          <p:cNvSpPr/>
          <p:nvPr/>
        </p:nvSpPr>
        <p:spPr>
          <a:xfrm>
            <a:off x="254442" y="5952561"/>
            <a:ext cx="989519" cy="412376"/>
          </a:xfrm>
          <a:prstGeom prst="roundRect">
            <a:avLst/>
          </a:prstGeom>
          <a:noFill/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CONVERT </a:t>
            </a:r>
          </a:p>
        </p:txBody>
      </p:sp>
      <p:cxnSp>
        <p:nvCxnSpPr>
          <p:cNvPr id="18" name="Connettore diritto 17"/>
          <p:cNvCxnSpPr>
            <a:cxnSpLocks/>
          </p:cNvCxnSpPr>
          <p:nvPr/>
        </p:nvCxnSpPr>
        <p:spPr>
          <a:xfrm>
            <a:off x="1644244" y="3460466"/>
            <a:ext cx="743264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1632555" y="3491054"/>
            <a:ext cx="7444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PR</a:t>
            </a:r>
          </a:p>
        </p:txBody>
      </p:sp>
      <p:cxnSp>
        <p:nvCxnSpPr>
          <p:cNvPr id="22" name="Connettore diritto 21"/>
          <p:cNvCxnSpPr>
            <a:cxnSpLocks/>
          </p:cNvCxnSpPr>
          <p:nvPr/>
        </p:nvCxnSpPr>
        <p:spPr>
          <a:xfrm>
            <a:off x="1644244" y="3965328"/>
            <a:ext cx="2583807" cy="791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1644244" y="3995915"/>
            <a:ext cx="2583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Blog </a:t>
            </a:r>
            <a:r>
              <a:rPr lang="it-IT" sz="1200" b="1" dirty="0" err="1"/>
              <a:t>Infiltration</a:t>
            </a:r>
            <a:r>
              <a:rPr lang="it-IT" sz="1200" b="1" dirty="0"/>
              <a:t> e Social </a:t>
            </a:r>
            <a:r>
              <a:rPr lang="it-IT" sz="1200" b="1" dirty="0" err="1"/>
              <a:t>Seeding</a:t>
            </a:r>
            <a:endParaRPr lang="it-IT" sz="1200" b="1" dirty="0"/>
          </a:p>
        </p:txBody>
      </p:sp>
      <p:cxnSp>
        <p:nvCxnSpPr>
          <p:cNvPr id="36" name="Connettore diritto 35"/>
          <p:cNvCxnSpPr>
            <a:cxnSpLocks/>
          </p:cNvCxnSpPr>
          <p:nvPr/>
        </p:nvCxnSpPr>
        <p:spPr>
          <a:xfrm>
            <a:off x="1644244" y="4492802"/>
            <a:ext cx="3884101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>
            <a:off x="1633952" y="4523390"/>
            <a:ext cx="389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Native Adv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9775677" y="2797194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100K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42" name="CasellaDiTesto 41"/>
          <p:cNvSpPr txBox="1"/>
          <p:nvPr/>
        </p:nvSpPr>
        <p:spPr>
          <a:xfrm>
            <a:off x="9775677" y="4487941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40K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9748008" y="5273888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35K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9748008" y="6005129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105K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1643739" y="5304965"/>
            <a:ext cx="743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Supporto Social Editoriale e </a:t>
            </a:r>
            <a:r>
              <a:rPr lang="it-IT" sz="1200" b="1" dirty="0" err="1"/>
              <a:t>Paid</a:t>
            </a:r>
            <a:endParaRPr lang="it-IT" sz="1200" b="1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1653526" y="6027817"/>
            <a:ext cx="7423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/>
              <a:t>Programmatic</a:t>
            </a:r>
            <a:r>
              <a:rPr lang="it-IT" sz="1200" b="1" dirty="0"/>
              <a:t> e </a:t>
            </a:r>
            <a:r>
              <a:rPr lang="it-IT" sz="1200" b="1" dirty="0" err="1"/>
              <a:t>Search</a:t>
            </a:r>
            <a:endParaRPr lang="it-IT" sz="1200" b="1" dirty="0"/>
          </a:p>
        </p:txBody>
      </p:sp>
      <p:cxnSp>
        <p:nvCxnSpPr>
          <p:cNvPr id="51" name="Connettore diritto 50"/>
          <p:cNvCxnSpPr>
            <a:cxnSpLocks/>
          </p:cNvCxnSpPr>
          <p:nvPr/>
        </p:nvCxnSpPr>
        <p:spPr>
          <a:xfrm>
            <a:off x="1644244" y="5273888"/>
            <a:ext cx="743264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/>
          <p:cNvCxnSpPr>
            <a:cxnSpLocks/>
          </p:cNvCxnSpPr>
          <p:nvPr/>
        </p:nvCxnSpPr>
        <p:spPr>
          <a:xfrm>
            <a:off x="1644244" y="6005129"/>
            <a:ext cx="743264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/>
          <p:cNvCxnSpPr>
            <a:cxnSpLocks/>
          </p:cNvCxnSpPr>
          <p:nvPr/>
        </p:nvCxnSpPr>
        <p:spPr>
          <a:xfrm>
            <a:off x="9857064" y="6406888"/>
            <a:ext cx="78017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/>
          <p:cNvSpPr txBox="1"/>
          <p:nvPr/>
        </p:nvSpPr>
        <p:spPr>
          <a:xfrm>
            <a:off x="9775678" y="6517175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300K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9775677" y="3326531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-</a:t>
            </a:r>
          </a:p>
        </p:txBody>
      </p:sp>
      <p:sp>
        <p:nvSpPr>
          <p:cNvPr id="58" name="CasellaDiTesto 57"/>
          <p:cNvSpPr txBox="1"/>
          <p:nvPr/>
        </p:nvSpPr>
        <p:spPr>
          <a:xfrm>
            <a:off x="9778270" y="3823472"/>
            <a:ext cx="97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20K </a:t>
            </a:r>
            <a:r>
              <a:rPr lang="it-IT" sz="1200" b="1" dirty="0" err="1"/>
              <a:t>netnet</a:t>
            </a:r>
            <a:endParaRPr lang="it-IT" sz="1200" b="1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10978508" y="6005128"/>
            <a:ext cx="105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26 Mio </a:t>
            </a:r>
            <a:r>
              <a:rPr lang="it-IT" sz="1200" b="1" dirty="0" err="1"/>
              <a:t>Imps</a:t>
            </a:r>
            <a:endParaRPr lang="it-IT" sz="1200" b="1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10978507" y="5217901"/>
            <a:ext cx="105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140.000 engagement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10978507" y="4493029"/>
            <a:ext cx="105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90.000 click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10978505" y="3688051"/>
            <a:ext cx="105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15 Blog Post;       &gt;50 social-</a:t>
            </a:r>
            <a:r>
              <a:rPr lang="it-IT" sz="1200" b="1" dirty="0" err="1"/>
              <a:t>posts</a:t>
            </a:r>
            <a:r>
              <a:rPr lang="it-IT" sz="1200" b="1" dirty="0"/>
              <a:t> 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10978506" y="3305188"/>
            <a:ext cx="105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n.a.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0978504" y="2797194"/>
            <a:ext cx="105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Passaggi</a:t>
            </a:r>
          </a:p>
        </p:txBody>
      </p:sp>
    </p:spTree>
    <p:extLst>
      <p:ext uri="{BB962C8B-B14F-4D97-AF65-F5344CB8AC3E}">
        <p14:creationId xmlns:p14="http://schemas.microsoft.com/office/powerpoint/2010/main" val="998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Brief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Il mercato delle cerimonie è sempre più competitivo e frammentato e per emergere serve fare leva su dei servizi innovativi e differenziati.</a:t>
            </a:r>
          </a:p>
          <a:p>
            <a:pPr marL="0" indent="0">
              <a:buNone/>
            </a:pPr>
            <a:r>
              <a:rPr lang="it-IT" dirty="0"/>
              <a:t>#emozioni si vuole affermare arricchendo la propria offerta grazie all’ambito social, spesso trascurato da chi fornisce servizi fotografici/video per le cerimonie.</a:t>
            </a:r>
          </a:p>
          <a:p>
            <a:pPr marL="0" indent="0">
              <a:buNone/>
            </a:pPr>
            <a:r>
              <a:rPr lang="it-IT" dirty="0"/>
              <a:t>Focalizzarsi su servizi ‘disruptive’ che sfruttino le innovazioni tecnologiche è il punto di forza per valorizzare lo story-</a:t>
            </a:r>
            <a:r>
              <a:rPr lang="it-IT" dirty="0" err="1"/>
              <a:t>telling</a:t>
            </a:r>
            <a:r>
              <a:rPr lang="it-IT" dirty="0"/>
              <a:t> di una cerimonia.</a:t>
            </a:r>
          </a:p>
          <a:p>
            <a:pPr marL="0" indent="0">
              <a:buNone/>
            </a:pPr>
            <a:r>
              <a:rPr lang="it-IT" dirty="0"/>
              <a:t>Obiettivo principale: conquistare nuovi clienti portandoli a visitare sia il sito internet che i diversi punti vendita.</a:t>
            </a:r>
          </a:p>
          <a:p>
            <a:pPr marL="0" indent="0">
              <a:buNone/>
            </a:pPr>
            <a:r>
              <a:rPr lang="it-IT" dirty="0"/>
              <a:t>Periodo: Maggio-Dicembre 2017</a:t>
            </a:r>
          </a:p>
          <a:p>
            <a:pPr marL="0" indent="0">
              <a:buNone/>
            </a:pPr>
            <a:r>
              <a:rPr lang="it-IT" dirty="0"/>
              <a:t>Budget: 300k€ </a:t>
            </a:r>
            <a:r>
              <a:rPr lang="it-IT" dirty="0" err="1"/>
              <a:t>netnet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625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Scenario</a:t>
            </a:r>
          </a:p>
        </p:txBody>
      </p:sp>
      <p:sp>
        <p:nvSpPr>
          <p:cNvPr id="6" name="Ovale 5"/>
          <p:cNvSpPr/>
          <p:nvPr/>
        </p:nvSpPr>
        <p:spPr>
          <a:xfrm>
            <a:off x="647333" y="2733978"/>
            <a:ext cx="3200889" cy="30318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54.890 matrimoni celebrati nel 2015 in Puglia, Campania e Lazio che rappresentano il 28% di tutti i matrimoni celebrati in Italia</a:t>
            </a:r>
          </a:p>
        </p:txBody>
      </p:sp>
      <p:sp>
        <p:nvSpPr>
          <p:cNvPr id="8" name="Ovale 7"/>
          <p:cNvSpPr/>
          <p:nvPr/>
        </p:nvSpPr>
        <p:spPr>
          <a:xfrm>
            <a:off x="4495555" y="2733978"/>
            <a:ext cx="3200889" cy="30318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Età media degli sposi nelle regioni di interesse:</a:t>
            </a:r>
          </a:p>
          <a:p>
            <a:pPr algn="ctr"/>
            <a:r>
              <a:rPr lang="it-IT" dirty="0"/>
              <a:t>30-33 per le donne</a:t>
            </a:r>
          </a:p>
          <a:p>
            <a:pPr algn="ctr"/>
            <a:r>
              <a:rPr lang="it-IT" dirty="0"/>
              <a:t>33-35 per gli uomini</a:t>
            </a:r>
          </a:p>
        </p:txBody>
      </p:sp>
      <p:sp>
        <p:nvSpPr>
          <p:cNvPr id="9" name="Ovale 8"/>
          <p:cNvSpPr/>
          <p:nvPr/>
        </p:nvSpPr>
        <p:spPr>
          <a:xfrm>
            <a:off x="8343777" y="2796755"/>
            <a:ext cx="3200889" cy="30318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 forza mediatica dei matrimoni, sia per programmi Tv che per l’impatto mediatico delle </a:t>
            </a:r>
            <a:r>
              <a:rPr lang="it-IT" dirty="0" err="1"/>
              <a:t>celebrity</a:t>
            </a:r>
            <a:r>
              <a:rPr lang="it-IT" dirty="0"/>
              <a:t> ha portato alla volontà di differenziarsi e far parlare di </a:t>
            </a:r>
            <a:r>
              <a:rPr lang="it-IT" dirty="0" err="1"/>
              <a:t>sè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647333" y="6477000"/>
            <a:ext cx="932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 Istat 2015 – Tavola Caratteristiche dei matrimoni: indicatori sintetici regionali </a:t>
            </a:r>
          </a:p>
        </p:txBody>
      </p:sp>
    </p:spTree>
    <p:extLst>
      <p:ext uri="{BB962C8B-B14F-4D97-AF65-F5344CB8AC3E}">
        <p14:creationId xmlns:p14="http://schemas.microsoft.com/office/powerpoint/2010/main" val="2942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591" y="3064678"/>
            <a:ext cx="3568818" cy="3387767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5327" y="3064678"/>
            <a:ext cx="3568818" cy="3387767"/>
          </a:xfrm>
          <a:prstGeom prst="rect">
            <a:avLst/>
          </a:prstGeom>
        </p:spPr>
      </p:pic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nostro target</a:t>
            </a: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525" y="3064679"/>
            <a:ext cx="3485477" cy="3387767"/>
          </a:xfrm>
          <a:prstGeom prst="rect">
            <a:avLst/>
          </a:prstGeom>
        </p:spPr>
      </p:pic>
      <p:sp>
        <p:nvSpPr>
          <p:cNvPr id="20" name="Rettangolo con angoli arrotondati 19"/>
          <p:cNvSpPr/>
          <p:nvPr/>
        </p:nvSpPr>
        <p:spPr>
          <a:xfrm>
            <a:off x="900793" y="1924216"/>
            <a:ext cx="2862943" cy="857299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Giovani Under 35</a:t>
            </a:r>
          </a:p>
        </p:txBody>
      </p:sp>
      <p:sp>
        <p:nvSpPr>
          <p:cNvPr id="23" name="Rettangolo con angoli arrotondati 22"/>
          <p:cNvSpPr/>
          <p:nvPr/>
        </p:nvSpPr>
        <p:spPr>
          <a:xfrm>
            <a:off x="8428265" y="1924216"/>
            <a:ext cx="2862943" cy="857299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Utenti che programmano una cerimonia con focus su futuri sposi</a:t>
            </a:r>
          </a:p>
        </p:txBody>
      </p:sp>
      <p:sp>
        <p:nvSpPr>
          <p:cNvPr id="24" name="Rettangolo con angoli arrotondati 23"/>
          <p:cNvSpPr/>
          <p:nvPr/>
        </p:nvSpPr>
        <p:spPr>
          <a:xfrm>
            <a:off x="4664529" y="1924216"/>
            <a:ext cx="2862943" cy="857299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Lazio, Campania e Puglia</a:t>
            </a:r>
          </a:p>
        </p:txBody>
      </p:sp>
      <p:sp>
        <p:nvSpPr>
          <p:cNvPr id="11" name="Ovale 10"/>
          <p:cNvSpPr/>
          <p:nvPr/>
        </p:nvSpPr>
        <p:spPr>
          <a:xfrm>
            <a:off x="3387297" y="2874808"/>
            <a:ext cx="1591103" cy="7836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Entità Target:</a:t>
            </a:r>
          </a:p>
          <a:p>
            <a:pPr algn="ctr"/>
            <a:r>
              <a:rPr lang="it-IT" sz="1400" dirty="0"/>
              <a:t>3,6 Mio individui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47333" y="6477000"/>
            <a:ext cx="932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 Nielsen 2017</a:t>
            </a:r>
          </a:p>
        </p:txBody>
      </p:sp>
    </p:spTree>
    <p:extLst>
      <p:ext uri="{BB962C8B-B14F-4D97-AF65-F5344CB8AC3E}">
        <p14:creationId xmlns:p14="http://schemas.microsoft.com/office/powerpoint/2010/main" val="297832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USP: Social Live </a:t>
            </a:r>
            <a:r>
              <a:rPr lang="it-IT" dirty="0" err="1"/>
              <a:t>posting</a:t>
            </a:r>
            <a:r>
              <a:rPr lang="it-IT" dirty="0"/>
              <a:t> 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4294967295"/>
          </p:nvPr>
        </p:nvSpPr>
        <p:spPr>
          <a:xfrm>
            <a:off x="959644" y="2286000"/>
            <a:ext cx="10272712" cy="4022725"/>
          </a:xfrm>
        </p:spPr>
        <p:txBody>
          <a:bodyPr>
            <a:normAutofit/>
          </a:bodyPr>
          <a:lstStyle/>
          <a:p>
            <a:r>
              <a:rPr lang="it-IT" sz="2000" dirty="0"/>
              <a:t>A livello mediatico il </a:t>
            </a:r>
            <a:r>
              <a:rPr lang="it-IT" sz="2400" b="1" dirty="0"/>
              <a:t>Matrimonio</a:t>
            </a:r>
            <a:r>
              <a:rPr lang="it-IT" sz="2000" dirty="0"/>
              <a:t> rappresenta la </a:t>
            </a:r>
            <a:r>
              <a:rPr lang="it-IT" sz="2400" b="1" dirty="0"/>
              <a:t>cerimonia per eccellenza.</a:t>
            </a:r>
          </a:p>
          <a:p>
            <a:r>
              <a:rPr lang="it-IT" sz="2000" dirty="0"/>
              <a:t>Programmi come ‘Abito da sposa cercasi’, ‘Il Boss delle Cerimonie’ e le fiere dedicate sono i più comunicati e rilevanti in questo settore, con anche un </a:t>
            </a:r>
            <a:r>
              <a:rPr lang="it-IT" sz="2000" dirty="0" err="1"/>
              <a:t>buzz</a:t>
            </a:r>
            <a:r>
              <a:rPr lang="it-IT" sz="2000" dirty="0"/>
              <a:t> social consistente.</a:t>
            </a:r>
          </a:p>
          <a:p>
            <a:r>
              <a:rPr lang="it-IT" sz="2000" dirty="0"/>
              <a:t>Sfruttare </a:t>
            </a:r>
            <a:r>
              <a:rPr lang="it-IT" sz="2400" b="1" dirty="0"/>
              <a:t>l’immediatezza dei social network </a:t>
            </a:r>
            <a:r>
              <a:rPr lang="it-IT" sz="2000" dirty="0"/>
              <a:t>e postare foto e video mentre la cerimonia/ricevimento è in corso significa essere </a:t>
            </a:r>
            <a:r>
              <a:rPr lang="it-IT" sz="2400" b="1" dirty="0"/>
              <a:t>‘nel posto giusto e nel momento giusto’</a:t>
            </a:r>
            <a:r>
              <a:rPr lang="it-IT" sz="2000" dirty="0"/>
              <a:t> dando visibilità immediata al giorno più importante della coppia.</a:t>
            </a:r>
          </a:p>
          <a:p>
            <a:r>
              <a:rPr lang="it-IT" sz="2000" dirty="0" err="1"/>
              <a:t>Affinchè</a:t>
            </a:r>
            <a:r>
              <a:rPr lang="it-IT" sz="2000" dirty="0"/>
              <a:t> </a:t>
            </a:r>
            <a:r>
              <a:rPr lang="it-IT" sz="2400" b="1" dirty="0"/>
              <a:t>#emozioni </a:t>
            </a:r>
            <a:r>
              <a:rPr lang="it-IT" sz="2000" dirty="0"/>
              <a:t>possa essere distintivo e unico, il servizio di </a:t>
            </a:r>
            <a:r>
              <a:rPr lang="it-IT" sz="2400" b="1" dirty="0"/>
              <a:t>story-</a:t>
            </a:r>
            <a:r>
              <a:rPr lang="it-IT" sz="2400" b="1" dirty="0" err="1"/>
              <a:t>telling</a:t>
            </a:r>
            <a:r>
              <a:rPr lang="it-IT" sz="2400" b="1" dirty="0"/>
              <a:t> tramite il live-</a:t>
            </a:r>
            <a:r>
              <a:rPr lang="it-IT" sz="2400" b="1" dirty="0" err="1"/>
              <a:t>posting</a:t>
            </a:r>
            <a:r>
              <a:rPr lang="it-IT" sz="2400" b="1" dirty="0"/>
              <a:t> </a:t>
            </a:r>
            <a:r>
              <a:rPr lang="it-IT" sz="2000" dirty="0"/>
              <a:t>di foto e video sui social degli sposi sarà la leva su cui si baserà la comunicazione di campagna.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42753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L’impianto comunicativo</a:t>
            </a:r>
          </a:p>
        </p:txBody>
      </p:sp>
      <p:sp>
        <p:nvSpPr>
          <p:cNvPr id="6" name="Rettangolo con angoli arrotondati 5"/>
          <p:cNvSpPr/>
          <p:nvPr/>
        </p:nvSpPr>
        <p:spPr>
          <a:xfrm>
            <a:off x="303229" y="3002367"/>
            <a:ext cx="2361314" cy="3134727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Attività di OOH interattivo in 3 città (una per regione) con live streaming di cerimonie selezionate per generare </a:t>
            </a:r>
            <a:r>
              <a:rPr lang="it-IT" dirty="0" err="1"/>
              <a:t>awareness</a:t>
            </a:r>
            <a:r>
              <a:rPr lang="it-IT" dirty="0"/>
              <a:t> e </a:t>
            </a:r>
            <a:r>
              <a:rPr lang="it-IT" dirty="0" err="1"/>
              <a:t>notiziabilità</a:t>
            </a:r>
            <a:endParaRPr lang="it-IT" dirty="0"/>
          </a:p>
        </p:txBody>
      </p:sp>
      <p:sp>
        <p:nvSpPr>
          <p:cNvPr id="7" name="Rettangolo con angoli arrotondati 6"/>
          <p:cNvSpPr/>
          <p:nvPr/>
        </p:nvSpPr>
        <p:spPr>
          <a:xfrm>
            <a:off x="3384527" y="3002367"/>
            <a:ext cx="2361314" cy="3134727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Diffusione dei contenuti prodotti nella giornata di live streaming (OOH) attraverso attività di PR, Blog </a:t>
            </a:r>
            <a:r>
              <a:rPr lang="it-IT" dirty="0" err="1"/>
              <a:t>infiltration</a:t>
            </a:r>
            <a:r>
              <a:rPr lang="it-IT" dirty="0"/>
              <a:t>, Social </a:t>
            </a:r>
            <a:r>
              <a:rPr lang="it-IT" dirty="0" err="1"/>
              <a:t>Seeding</a:t>
            </a:r>
            <a:r>
              <a:rPr lang="it-IT" dirty="0"/>
              <a:t> e Native advertising per veicolare traffico al sito </a:t>
            </a:r>
          </a:p>
        </p:txBody>
      </p:sp>
      <p:sp>
        <p:nvSpPr>
          <p:cNvPr id="8" name="Rettangolo con angoli arrotondati 7"/>
          <p:cNvSpPr/>
          <p:nvPr/>
        </p:nvSpPr>
        <p:spPr>
          <a:xfrm>
            <a:off x="6465825" y="2971108"/>
            <a:ext cx="2361314" cy="3134727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Piano editoriale di Social Adv su Facebook e Instagram con supporto </a:t>
            </a:r>
            <a:r>
              <a:rPr lang="it-IT" dirty="0" err="1"/>
              <a:t>paid</a:t>
            </a:r>
            <a:r>
              <a:rPr lang="it-IT" dirty="0"/>
              <a:t> di </a:t>
            </a:r>
            <a:r>
              <a:rPr lang="it-IT" dirty="0" err="1"/>
              <a:t>adv</a:t>
            </a:r>
            <a:r>
              <a:rPr lang="it-IT" dirty="0"/>
              <a:t> </a:t>
            </a:r>
            <a:r>
              <a:rPr lang="it-IT" dirty="0" err="1"/>
              <a:t>ipertargettizzata</a:t>
            </a:r>
            <a:r>
              <a:rPr lang="it-IT" dirty="0"/>
              <a:t> di spinta al sito</a:t>
            </a:r>
          </a:p>
        </p:txBody>
      </p:sp>
      <p:sp>
        <p:nvSpPr>
          <p:cNvPr id="9" name="Rettangolo con angoli arrotondati 8"/>
          <p:cNvSpPr/>
          <p:nvPr/>
        </p:nvSpPr>
        <p:spPr>
          <a:xfrm>
            <a:off x="9547124" y="2971107"/>
            <a:ext cx="2361314" cy="3134727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Attività di presidio dei siti di settore e </a:t>
            </a:r>
            <a:r>
              <a:rPr lang="it-IT" dirty="0" err="1"/>
              <a:t>retargeting</a:t>
            </a:r>
            <a:r>
              <a:rPr lang="it-IT" dirty="0"/>
              <a:t> sui visitatori della pagina per incentivare la richiesta preventivi e campagna di </a:t>
            </a:r>
            <a:r>
              <a:rPr lang="it-IT" dirty="0" err="1"/>
              <a:t>Search</a:t>
            </a:r>
            <a:r>
              <a:rPr lang="it-IT" dirty="0"/>
              <a:t> ADV su base </a:t>
            </a:r>
            <a:r>
              <a:rPr lang="it-IT" dirty="0" err="1"/>
              <a:t>keywords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441501" y="2349967"/>
            <a:ext cx="18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IMPACT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693811" y="2349967"/>
            <a:ext cx="18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ENGAGE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3567656" y="2349967"/>
            <a:ext cx="18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SPREAD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9819967" y="2349967"/>
            <a:ext cx="18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CONVERT</a:t>
            </a:r>
          </a:p>
        </p:txBody>
      </p:sp>
    </p:spTree>
    <p:extLst>
      <p:ext uri="{BB962C8B-B14F-4D97-AF65-F5344CB8AC3E}">
        <p14:creationId xmlns:p14="http://schemas.microsoft.com/office/powerpoint/2010/main" val="2196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ImpACT</a:t>
            </a:r>
            <a:r>
              <a:rPr lang="it-IT" dirty="0"/>
              <a:t> – Live OOH </a:t>
            </a:r>
          </a:p>
        </p:txBody>
      </p:sp>
      <p:sp>
        <p:nvSpPr>
          <p:cNvPr id="6" name="Rettangolo con angoli arrotondati 5"/>
          <p:cNvSpPr/>
          <p:nvPr/>
        </p:nvSpPr>
        <p:spPr>
          <a:xfrm>
            <a:off x="422003" y="1838633"/>
            <a:ext cx="6431082" cy="4837470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Durante una domenica di Maggio/Giugno, verranno installati degli impianti di Affissione video impattanti in 3 piazze selezionale a Napoli, Bari e Roma.</a:t>
            </a:r>
          </a:p>
          <a:p>
            <a:endParaRPr lang="it-IT" dirty="0"/>
          </a:p>
          <a:p>
            <a:r>
              <a:rPr lang="it-IT" dirty="0"/>
              <a:t>Gli schermi proietteranno, durante tutta la giornata, gli estratti di live streaming (Social Video e foto), prodotti da #emozioni in quegli esatti momenti. A livello creativo sarà importante evidenziare che si tratta di una vera diretta pubblicata sui social network delle coppie coinvolte. Negli intermezzi degli estratti verranno raccontati i servizi di #emozioni mentre dei countdown scandiranno i momenti successivi (es. -5 min allo scambio degli anelli; -2 min al taglio della torta, ecc.).</a:t>
            </a:r>
          </a:p>
          <a:p>
            <a:endParaRPr lang="it-IT" dirty="0"/>
          </a:p>
          <a:p>
            <a:r>
              <a:rPr lang="it-IT" dirty="0"/>
              <a:t>Gli spettatori saranno inoltre invitati a postare sui propri social gli auguri agli sposi con l’hashtag #emozioni, sentendosi parte delle cerimonie.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7502012" y="5277436"/>
            <a:ext cx="4247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Proposte:</a:t>
            </a:r>
          </a:p>
          <a:p>
            <a:r>
              <a:rPr lang="it-IT" dirty="0"/>
              <a:t>Bari - Piazza del Ferrarese</a:t>
            </a:r>
          </a:p>
          <a:p>
            <a:r>
              <a:rPr lang="it-IT" dirty="0"/>
              <a:t>Roma -  Piazza Navona</a:t>
            </a:r>
          </a:p>
          <a:p>
            <a:r>
              <a:rPr lang="it-IT" dirty="0"/>
              <a:t>Napoli – Piazza Plebiscito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381" y="1251990"/>
            <a:ext cx="4757607" cy="3171738"/>
          </a:xfrm>
          <a:prstGeom prst="rect">
            <a:avLst/>
          </a:prstGeom>
        </p:spPr>
      </p:pic>
      <p:pic>
        <p:nvPicPr>
          <p:cNvPr id="10" name="GettyImages-4821203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3562" y="1827517"/>
            <a:ext cx="3074934" cy="172965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8003562" y="1366684"/>
            <a:ext cx="3074934" cy="471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-2 minuti al taglio della torta di Marco e Chiara #emozioni</a:t>
            </a: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4263" y="923104"/>
            <a:ext cx="1848465" cy="2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SPREAD – PR, Blog </a:t>
            </a:r>
            <a:r>
              <a:rPr lang="it-IT" dirty="0" err="1"/>
              <a:t>Infiltration</a:t>
            </a:r>
            <a:r>
              <a:rPr lang="it-IT" dirty="0"/>
              <a:t> e Native Adv </a:t>
            </a:r>
          </a:p>
        </p:txBody>
      </p:sp>
      <p:sp>
        <p:nvSpPr>
          <p:cNvPr id="6" name="Rettangolo con angoli arrotondati 5"/>
          <p:cNvSpPr/>
          <p:nvPr/>
        </p:nvSpPr>
        <p:spPr>
          <a:xfrm>
            <a:off x="597232" y="4317562"/>
            <a:ext cx="10997536" cy="2274073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/>
              <a:t>Sarà attivata una campagna di </a:t>
            </a:r>
            <a:r>
              <a:rPr lang="it-IT" sz="1600" b="1" dirty="0"/>
              <a:t>Native </a:t>
            </a:r>
            <a:r>
              <a:rPr lang="it-IT" sz="1600" b="1" dirty="0" err="1"/>
              <a:t>adv</a:t>
            </a:r>
            <a:r>
              <a:rPr lang="it-IT" sz="1400" b="1" dirty="0"/>
              <a:t> </a:t>
            </a:r>
            <a:r>
              <a:rPr lang="it-IT" sz="1400" dirty="0"/>
              <a:t>per dare risalto ai contenuti e portare traffico al sito.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Gli </a:t>
            </a:r>
            <a:r>
              <a:rPr lang="it-IT" sz="1600" b="1" dirty="0"/>
              <a:t>articoli editoriali organici </a:t>
            </a:r>
            <a:r>
              <a:rPr lang="it-IT" sz="1400" dirty="0"/>
              <a:t>e i </a:t>
            </a:r>
            <a:r>
              <a:rPr lang="it-IT" sz="1600" b="1" dirty="0"/>
              <a:t>post dei blogger</a:t>
            </a:r>
            <a:r>
              <a:rPr lang="it-IT" sz="1400" dirty="0"/>
              <a:t>, saranno spinti per aumentare le </a:t>
            </a:r>
            <a:r>
              <a:rPr lang="it-IT" sz="1600" b="1" dirty="0"/>
              <a:t>visualizzazioni </a:t>
            </a:r>
            <a:r>
              <a:rPr lang="it-IT" sz="1400" dirty="0"/>
              <a:t>dei contenuti. L’utilizzo di articoli di terze parti, come blogger e giornalisti, daranno una percezione meno pubblicitaria e più autorevole.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Il </a:t>
            </a:r>
            <a:r>
              <a:rPr lang="it-IT" sz="1600" b="1" dirty="0"/>
              <a:t>video dell’attività </a:t>
            </a:r>
            <a:r>
              <a:rPr lang="it-IT" sz="1400" dirty="0"/>
              <a:t>verrà invece utilizzato sempre in ottica native per portare gli utenti sul sito di #emozioni, approfondire i servizi e richiedere un preventivo. </a:t>
            </a:r>
          </a:p>
          <a:p>
            <a:r>
              <a:rPr lang="it-IT" sz="1400" dirty="0"/>
              <a:t>Tutta l’attività sarà targettizzata su base socio-demo ed esclusivamente sulle regioni di interesse per evitare dispersione.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7" name="Rettangolo con angoli arrotondati 6"/>
          <p:cNvSpPr/>
          <p:nvPr/>
        </p:nvSpPr>
        <p:spPr>
          <a:xfrm>
            <a:off x="6394616" y="1900589"/>
            <a:ext cx="5200152" cy="2146630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/>
              <a:t>In preparazione all’evento verranno attivate piattaforme di </a:t>
            </a:r>
            <a:r>
              <a:rPr lang="it-IT" sz="1600" b="1" dirty="0"/>
              <a:t>Blog </a:t>
            </a:r>
            <a:r>
              <a:rPr lang="it-IT" sz="1600" b="1" dirty="0" err="1"/>
              <a:t>Infiltration</a:t>
            </a:r>
            <a:r>
              <a:rPr lang="it-IT" sz="1600" b="1" dirty="0"/>
              <a:t> e Social </a:t>
            </a:r>
            <a:r>
              <a:rPr lang="it-IT" sz="1600" b="1" dirty="0" err="1"/>
              <a:t>Seeding</a:t>
            </a:r>
            <a:r>
              <a:rPr lang="it-IT" sz="1400" b="1" dirty="0"/>
              <a:t> </a:t>
            </a:r>
            <a:r>
              <a:rPr lang="it-IT" sz="1400" dirty="0"/>
              <a:t>per ingaggiare blogger e </a:t>
            </a:r>
            <a:r>
              <a:rPr lang="it-IT" sz="1400" dirty="0" err="1"/>
              <a:t>influencer</a:t>
            </a:r>
            <a:r>
              <a:rPr lang="it-IT" sz="1400" dirty="0"/>
              <a:t> locali; sia in fase teaser, comunicando che qualcosa accadrà in quelle piazze, che dopo l’attività per dare risalto all’evento e ai servizi offerti da #emozioni.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 </a:t>
            </a:r>
          </a:p>
        </p:txBody>
      </p:sp>
      <p:sp>
        <p:nvSpPr>
          <p:cNvPr id="9" name="Rettangolo con angoli arrotondati 8"/>
          <p:cNvSpPr/>
          <p:nvPr/>
        </p:nvSpPr>
        <p:spPr>
          <a:xfrm>
            <a:off x="597232" y="1900589"/>
            <a:ext cx="5200152" cy="2146630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400" dirty="0"/>
              <a:t>L’evento OOH, grazie alla sua unicità e al lavoro di </a:t>
            </a:r>
            <a:r>
              <a:rPr lang="it-IT" sz="1600" b="1" dirty="0"/>
              <a:t>PR</a:t>
            </a:r>
            <a:r>
              <a:rPr lang="it-IT" sz="1600" dirty="0"/>
              <a:t> </a:t>
            </a:r>
            <a:r>
              <a:rPr lang="it-IT" sz="1400" dirty="0"/>
              <a:t>, avrà risonanza mediatica sulle principali testate stampa, web, Tv soprattutto a livello locale.</a:t>
            </a:r>
          </a:p>
          <a:p>
            <a:r>
              <a:rPr lang="it-IT" sz="1400" dirty="0"/>
              <a:t>Inoltre gli estratti delle proiezioni montati con le reazioni degli utenti nelle piazze potranno essere utilizzati come materiale di presentazione nelle </a:t>
            </a:r>
            <a:r>
              <a:rPr lang="it-IT" sz="1600" b="1" dirty="0"/>
              <a:t>fiere di settore</a:t>
            </a:r>
            <a:r>
              <a:rPr lang="it-IT" sz="1400" dirty="0"/>
              <a:t> o nella proposizione al cliente </a:t>
            </a:r>
            <a:r>
              <a:rPr lang="it-IT" sz="1400" b="1" dirty="0"/>
              <a:t>(</a:t>
            </a:r>
            <a:r>
              <a:rPr lang="it-IT" sz="1600" b="1" dirty="0" err="1"/>
              <a:t>Owned</a:t>
            </a:r>
            <a:r>
              <a:rPr lang="it-IT" sz="1400" b="1" dirty="0"/>
              <a:t>).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151" y="3257833"/>
            <a:ext cx="834887" cy="58442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565" y="3368218"/>
            <a:ext cx="1184590" cy="40368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3798" y="3351838"/>
            <a:ext cx="1046166" cy="44663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204" y="6087949"/>
            <a:ext cx="1224500" cy="295363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44" y="5956527"/>
            <a:ext cx="1569666" cy="523222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273" y="5449566"/>
            <a:ext cx="2049525" cy="15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 dirty="0"/>
              <a:t>ENGAGE – Supporto Social editoriale e </a:t>
            </a:r>
            <a:r>
              <a:rPr lang="it-IT" dirty="0" err="1"/>
              <a:t>paid</a:t>
            </a:r>
            <a:endParaRPr lang="it-IT" dirty="0"/>
          </a:p>
        </p:txBody>
      </p:sp>
      <p:sp>
        <p:nvSpPr>
          <p:cNvPr id="5" name="Rettangolo con angoli arrotondati 4"/>
          <p:cNvSpPr/>
          <p:nvPr/>
        </p:nvSpPr>
        <p:spPr>
          <a:xfrm>
            <a:off x="597232" y="2084832"/>
            <a:ext cx="5898984" cy="4506803"/>
          </a:xfrm>
          <a:prstGeom prst="roundRect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sz="1400" dirty="0"/>
              <a:t>I </a:t>
            </a:r>
            <a:r>
              <a:rPr lang="it-IT" sz="1600" b="1" dirty="0"/>
              <a:t>social network</a:t>
            </a:r>
            <a:r>
              <a:rPr lang="it-IT" sz="1600" dirty="0"/>
              <a:t> </a:t>
            </a:r>
            <a:r>
              <a:rPr lang="it-IT" sz="1400" dirty="0"/>
              <a:t>devono confermarsi come asset principale di #emozioni in modo da essere in linea e coerenti sia con il posizionamento della loro offerta di servizi che con la comunicazione media.</a:t>
            </a:r>
          </a:p>
          <a:p>
            <a:r>
              <a:rPr lang="it-IT" sz="1600" b="1" dirty="0"/>
              <a:t>Facebook</a:t>
            </a:r>
            <a:r>
              <a:rPr lang="it-IT" sz="1400" dirty="0"/>
              <a:t> permette di </a:t>
            </a:r>
            <a:r>
              <a:rPr lang="it-IT" sz="1600" b="1" dirty="0"/>
              <a:t>essere ingaggianti ed allo stesso tempo informativi</a:t>
            </a:r>
            <a:r>
              <a:rPr lang="it-IT" sz="1400" dirty="0"/>
              <a:t>, mentre </a:t>
            </a:r>
            <a:r>
              <a:rPr lang="it-IT" sz="1600" b="1" dirty="0"/>
              <a:t>Instagram</a:t>
            </a:r>
            <a:r>
              <a:rPr lang="it-IT" sz="1400" dirty="0"/>
              <a:t> dovrà puntare sull’</a:t>
            </a:r>
            <a:r>
              <a:rPr lang="it-IT" sz="1600" b="1" dirty="0"/>
              <a:t>emozionalità</a:t>
            </a:r>
            <a:r>
              <a:rPr lang="it-IT" sz="1400" dirty="0"/>
              <a:t> di foto e video.</a:t>
            </a:r>
          </a:p>
          <a:p>
            <a:r>
              <a:rPr lang="it-IT" sz="1400" dirty="0"/>
              <a:t>I piani editoriali dovranno sfruttare i materiali dell’attività di OOH media ma anche  case history effettive a supporto della credibilità del brand.</a:t>
            </a:r>
          </a:p>
          <a:p>
            <a:r>
              <a:rPr lang="it-IT" sz="1400" dirty="0"/>
              <a:t>Il  </a:t>
            </a:r>
            <a:r>
              <a:rPr lang="it-IT" sz="1600" b="1" dirty="0"/>
              <a:t>supporto </a:t>
            </a:r>
            <a:r>
              <a:rPr lang="it-IT" sz="1600" b="1" dirty="0" err="1"/>
              <a:t>paid</a:t>
            </a:r>
            <a:r>
              <a:rPr lang="it-IT" sz="1600" b="1" dirty="0"/>
              <a:t> </a:t>
            </a:r>
            <a:r>
              <a:rPr lang="it-IT" sz="1400" dirty="0"/>
              <a:t>avverrà in 2 modalità: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Page post ad con obiettivo engagement nel periodo di OOH interattivo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Page Post link ad (anche con video) con obiettivo di traffico al sito e call to </a:t>
            </a:r>
            <a:r>
              <a:rPr lang="it-IT" sz="1400" dirty="0" err="1"/>
              <a:t>action</a:t>
            </a:r>
            <a:r>
              <a:rPr lang="it-IT" sz="1400" dirty="0"/>
              <a:t> per la richiesta di preventivo. 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17" t="40829" r="6869" b="40584"/>
          <a:stretch/>
        </p:blipFill>
        <p:spPr>
          <a:xfrm>
            <a:off x="6953735" y="2584632"/>
            <a:ext cx="1922266" cy="41346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735" y="2001987"/>
            <a:ext cx="1956021" cy="58264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884" y="1847589"/>
            <a:ext cx="2650190" cy="1485502"/>
          </a:xfrm>
          <a:prstGeom prst="rect">
            <a:avLst/>
          </a:prstGeom>
        </p:spPr>
      </p:pic>
      <p:sp>
        <p:nvSpPr>
          <p:cNvPr id="14" name="Ovale 13"/>
          <p:cNvSpPr/>
          <p:nvPr/>
        </p:nvSpPr>
        <p:spPr>
          <a:xfrm>
            <a:off x="8992925" y="2926082"/>
            <a:ext cx="1200648" cy="6997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/>
              <a:t>18-35+Geo:</a:t>
            </a:r>
          </a:p>
          <a:p>
            <a:pPr algn="ctr"/>
            <a:r>
              <a:rPr lang="it-IT" sz="1000" b="1" dirty="0"/>
              <a:t>4.600.000 u.u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099" y="3775740"/>
            <a:ext cx="2673908" cy="2853823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9921239" y="4576770"/>
            <a:ext cx="207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Esempio di page post video link ad con obiettivo di traffico al sito</a:t>
            </a:r>
          </a:p>
        </p:txBody>
      </p:sp>
      <p:sp>
        <p:nvSpPr>
          <p:cNvPr id="20" name="Freccia a destra 19"/>
          <p:cNvSpPr/>
          <p:nvPr/>
        </p:nvSpPr>
        <p:spPr>
          <a:xfrm>
            <a:off x="9680712" y="6216440"/>
            <a:ext cx="433347" cy="11166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/>
          <p:cNvSpPr txBox="1"/>
          <p:nvPr/>
        </p:nvSpPr>
        <p:spPr>
          <a:xfrm>
            <a:off x="10114059" y="6103018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Link al sito internet</a:t>
            </a:r>
          </a:p>
        </p:txBody>
      </p:sp>
      <p:sp>
        <p:nvSpPr>
          <p:cNvPr id="22" name="Freccia a destra 21"/>
          <p:cNvSpPr/>
          <p:nvPr/>
        </p:nvSpPr>
        <p:spPr>
          <a:xfrm>
            <a:off x="9732396" y="5991700"/>
            <a:ext cx="341908" cy="11131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10114059" y="5916554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Descrizione del servizio</a:t>
            </a:r>
          </a:p>
        </p:txBody>
      </p:sp>
      <p:sp>
        <p:nvSpPr>
          <p:cNvPr id="24" name="Freccia a destra 23"/>
          <p:cNvSpPr/>
          <p:nvPr/>
        </p:nvSpPr>
        <p:spPr>
          <a:xfrm>
            <a:off x="9732396" y="5298725"/>
            <a:ext cx="341907" cy="9233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10114059" y="5223579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Video</a:t>
            </a:r>
          </a:p>
        </p:txBody>
      </p:sp>
      <p:sp>
        <p:nvSpPr>
          <p:cNvPr id="26" name="Freccia a destra 25"/>
          <p:cNvSpPr/>
          <p:nvPr/>
        </p:nvSpPr>
        <p:spPr>
          <a:xfrm>
            <a:off x="9640957" y="4141402"/>
            <a:ext cx="365761" cy="9662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006718" y="4076623"/>
            <a:ext cx="207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Copy ingaggiante</a:t>
            </a:r>
          </a:p>
        </p:txBody>
      </p:sp>
    </p:spTree>
    <p:extLst>
      <p:ext uri="{BB962C8B-B14F-4D97-AF65-F5344CB8AC3E}">
        <p14:creationId xmlns:p14="http://schemas.microsoft.com/office/powerpoint/2010/main" val="841175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433</TotalTime>
  <Words>1302</Words>
  <Application>Microsoft Office PowerPoint</Application>
  <PresentationFormat>Widescreen</PresentationFormat>
  <Paragraphs>146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Integrale</vt:lpstr>
      <vt:lpstr>#Emozioni Strategia Media</vt:lpstr>
      <vt:lpstr>Brief</vt:lpstr>
      <vt:lpstr>Scenario</vt:lpstr>
      <vt:lpstr>Il nostro target</vt:lpstr>
      <vt:lpstr>USP: Social Live posting </vt:lpstr>
      <vt:lpstr>L’impianto comunicativo</vt:lpstr>
      <vt:lpstr>ImpACT – Live OOH </vt:lpstr>
      <vt:lpstr>SPREAD – PR, Blog Infiltration e Native Adv </vt:lpstr>
      <vt:lpstr>ENGAGE – Supporto Social editoriale e paid</vt:lpstr>
      <vt:lpstr>CONVERT – Programmatic e Search</vt:lpstr>
      <vt:lpstr>Flowchart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#Emozioni Strategia Media</dc:title>
  <dc:creator>Simone Sommariva</dc:creator>
  <cp:lastModifiedBy>Simone Sommariva</cp:lastModifiedBy>
  <cp:revision>73</cp:revision>
  <dcterms:created xsi:type="dcterms:W3CDTF">2017-05-06T09:59:45Z</dcterms:created>
  <dcterms:modified xsi:type="dcterms:W3CDTF">2017-05-07T13:12:44Z</dcterms:modified>
</cp:coreProperties>
</file>